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1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2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Relationship Id="rId21" Type="http://schemas.openxmlformats.org/officeDocument/2006/relationships/slide" Target="slides/slide15.xml"/></Relationships>
</file>

<file path=ppt/charts/_rels/chart1.xml.rels><?xml version="1.0" encoding="UTF-8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Use of funds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3798DC"/>
              </a:solidFill>
              <a:effectLst/>
            </c:spPr>
          </c:dPt>
          <c:dPt>
            <c:idx val="1"/>
            <c:bubble3D val="0"/>
            <c:spPr>
              <a:solidFill>
                <a:srgbClr val="5DD0BD"/>
              </a:solidFill>
              <a:effectLst/>
            </c:spPr>
          </c:dPt>
          <c:dPt>
            <c:idx val="2"/>
            <c:bubble3D val="0"/>
            <c:spPr>
              <a:solidFill>
                <a:srgbClr val="F4B860"/>
              </a:solidFill>
              <a:effectLst/>
            </c:spPr>
          </c:dPt>
          <c:dPt>
            <c:idx val="3"/>
            <c:bubble3D val="0"/>
            <c:spPr>
              <a:solidFill>
                <a:srgbClr val="A78BFA"/>
              </a:solidFill>
              <a:effectLst/>
            </c:spPr>
          </c:dPt>
          <c:dPt>
            <c:idx val="4"/>
            <c:bubble3D val="0"/>
            <c:spPr>
              <a:solidFill>
                <a:srgbClr val="F87171"/>
              </a:solidFill>
              <a:effectLst/>
            </c:spPr>
          </c:dPt>
          <c:dPt>
            <c:idx val="5"/>
            <c:bubble3D val="0"/>
            <c:spPr>
              <a:solidFill>
                <a:srgbClr val="60A5FA"/>
              </a:solidFill>
              <a:effectLst/>
            </c:spPr>
          </c:dPt>
          <c:dPt>
            <c:idx val="6"/>
            <c:bubble3D val="0"/>
            <c:spPr>
              <a:solidFill>
                <a:srgbClr val="5E768D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Marketing &amp; paid acquisition</c:v>
                </c:pt>
                <c:pt idx="1">
                  <c:v>Sales hire (AE)</c:v>
                </c:pt>
                <c:pt idx="2">
                  <c:v>Reserves / contingency</c:v>
                </c:pt>
                <c:pt idx="3">
                  <c:v>Implementation / CSM Lead</c:v>
                </c:pt>
                <c:pt idx="4">
                  <c:v>Founder runway, ops, legal</c:v>
                </c:pt>
                <c:pt idx="5">
                  <c:v>Contractor engineer pool</c:v>
                </c:pt>
                <c:pt idx="6">
                  <c:v>Pre-PMF infra + AI experimentation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310</c:v>
                </c:pt>
                <c:pt idx="1">
                  <c:v>240</c:v>
                </c:pt>
                <c:pt idx="2">
                  <c:v>145</c:v>
                </c:pt>
                <c:pt idx="3">
                  <c:v>130</c:v>
                </c:pt>
                <c:pt idx="4">
                  <c:v>100</c:v>
                </c:pt>
                <c:pt idx="5">
                  <c:v>40</c:v>
                </c:pt>
                <c:pt idx="6">
                  <c:v>35</c:v>
                </c:pt>
              </c:numCache>
            </c:numRef>
          </c:val>
        </c:ser>
        <c:firstSliceAng val="0"/>
        <c:holeSize val="60"/>
      </c:doughnutChart>
      <c:spPr>
        <a:solidFill>
          <a:srgbClr val="0E1D31"/>
        </a:solidFill>
        <a:ln>
          <a:noFill/>
        </a:ln>
        <a:effectLst/>
      </c:spPr>
    </c:plotArea>
    <c:plotVisOnly val="1"/>
    <c:dispBlanksAs val="span"/>
  </c:chart>
  <c:spPr>
    <a:solidFill>
      <a:srgbClr val="0E1D31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trusting-bold-fermi/mnt/Pylor/apps/web/public/logo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548640"/>
            <a:ext cx="1280160" cy="128016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48640" y="205740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spc="-200" kern="0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PYLOR</a:t>
            </a:r>
            <a:endParaRPr lang="en-US" sz="8000" dirty="0"/>
          </a:p>
        </p:txBody>
      </p:sp>
      <p:sp>
        <p:nvSpPr>
          <p:cNvPr id="6" name="Text 3"/>
          <p:cNvSpPr/>
          <p:nvPr/>
        </p:nvSpPr>
        <p:spPr>
          <a:xfrm>
            <a:off x="594360" y="31089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workforce for everybody.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94360" y="36118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trained AI employees that run a small business end-to-end.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4114800"/>
            <a:ext cx="8046720" cy="27432"/>
          </a:xfrm>
          <a:prstGeom prst="rect">
            <a:avLst/>
          </a:prstGeom>
          <a:solidFill>
            <a:srgbClr val="2A4569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2245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Sunny Jackson, Founder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48640" y="44988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sunny@pylorai.com  ·  pylorai.com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349240" y="4224528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$1M SAFE  ·  May 2026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Vertical AI workers — not horizontal AI tools.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platforms automate workflows. Pylor staffs the business.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417320" y="1920240"/>
            <a:ext cx="3931920" cy="2606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83280" y="1965960"/>
            <a:ext cx="0" cy="2514600"/>
          </a:xfrm>
          <a:prstGeom prst="line">
            <a:avLst/>
          </a:prstGeom>
          <a:noFill/>
          <a:ln w="12700">
            <a:solidFill>
              <a:srgbClr val="2A4569"/>
            </a:solidFill>
            <a:prstDash val="dash"/>
          </a:ln>
        </p:spPr>
      </p:sp>
      <p:sp>
        <p:nvSpPr>
          <p:cNvPr id="12" name="Shape 10"/>
          <p:cNvSpPr/>
          <p:nvPr/>
        </p:nvSpPr>
        <p:spPr>
          <a:xfrm>
            <a:off x="1463040" y="3223260"/>
            <a:ext cx="3840480" cy="0"/>
          </a:xfrm>
          <a:prstGeom prst="line">
            <a:avLst/>
          </a:prstGeom>
          <a:noFill/>
          <a:ln w="12700">
            <a:solidFill>
              <a:srgbClr val="2A4569"/>
            </a:solidFill>
            <a:prstDash val="dash"/>
          </a:ln>
        </p:spPr>
      </p:sp>
      <p:sp>
        <p:nvSpPr>
          <p:cNvPr id="13" name="Text 11"/>
          <p:cNvSpPr/>
          <p:nvPr/>
        </p:nvSpPr>
        <p:spPr>
          <a:xfrm>
            <a:off x="1417320" y="164592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5E768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Horizontal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417320" y="45720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5E768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Vertical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" y="3058668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5E768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Workflow-first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394960" y="3058668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E768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AI-first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272284" y="2574036"/>
            <a:ext cx="256032" cy="256032"/>
          </a:xfrm>
          <a:prstGeom prst="ellipse">
            <a:avLst/>
          </a:prstGeom>
          <a:solidFill>
            <a:srgbClr val="5E768D"/>
          </a:solidFill>
          <a:ln w="12700">
            <a:solidFill>
              <a:srgbClr val="5E768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94460" y="284835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ServiceTitan / HCP / Jobber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056278" y="2379726"/>
            <a:ext cx="384048" cy="384048"/>
          </a:xfrm>
          <a:prstGeom prst="ellipse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42462" y="278206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PYLOR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272284" y="3668573"/>
            <a:ext cx="256032" cy="256032"/>
          </a:xfrm>
          <a:prstGeom prst="ellipse">
            <a:avLst/>
          </a:prstGeom>
          <a:solidFill>
            <a:srgbClr val="5E768D"/>
          </a:solidFill>
          <a:ln w="12700">
            <a:solidFill>
              <a:srgbClr val="5E768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94460" y="3942893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Answering services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120286" y="3668573"/>
            <a:ext cx="256032" cy="256032"/>
          </a:xfrm>
          <a:prstGeom prst="ellipse">
            <a:avLst/>
          </a:prstGeom>
          <a:solidFill>
            <a:srgbClr val="5E768D"/>
          </a:solidFill>
          <a:ln w="12700">
            <a:solidFill>
              <a:srgbClr val="5E768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42462" y="3942893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Smith.ai · Goodcall · Lindy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263640" y="1874520"/>
            <a:ext cx="2651760" cy="2743200"/>
          </a:xfrm>
          <a:prstGeom prst="rect">
            <a:avLst/>
          </a:prstGeom>
          <a:solidFill>
            <a:srgbClr val="1B304A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263640" y="1874520"/>
            <a:ext cx="54864" cy="274320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46520" y="20116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we win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46520" y="2377440"/>
            <a:ext cx="237744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employees vs. point solutions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Owner-only voice command — text or call your employee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the platform, not a feature bolted on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price than 1 outsourced worker, more output than 5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Solo founder. Shipped product. Capital efficient.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 the work of an engineering team. The raise funds revenue — not engineering.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1965960"/>
            <a:ext cx="4023360" cy="2606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1965960"/>
            <a:ext cx="54864" cy="260604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148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FOUNDER · PRIMARY IC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4231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Sunny Jackson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85800" y="2880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technical founder, Charlotte NC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22960" y="3246120"/>
            <a:ext cx="3520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Shipped Pylor end-to-end — web, mobile, AI engine, billing, voice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 LLC formed Apr 2026, EIN issued, ops + legal foundation in place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Stays primary IC post-raise — fastest engineer on this codebase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1965960"/>
            <a:ext cx="4023360" cy="2606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1965960"/>
            <a:ext cx="54864" cy="260604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92040" y="2148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HIRING WITH THE RAISE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892040" y="24688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Implementation / CSM Lead · Month 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92040" y="272491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Owns onboarding, customer success, KB. Frees Sunny from per-customer tickets.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92040" y="318211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Account Executive · Month 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92040" y="3438144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HVAC / SMB SaaS background. Charlotte or Atlanta for PHCC coverage.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92040" y="389534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Contractor engineer pool · As-needed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92040" y="4151376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Spike work: voice latency, mobile crashes, security review. ~$40K over 18 mo.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$1M SAFE.   $8M post-money cap.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the engineer. The raise funds acquisition and customer success.</a:t>
            </a:r>
            <a:endParaRPr lang="en-US" sz="14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365760" y="1783080"/>
          <a:ext cx="3657600" cy="2834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Text 8"/>
          <p:cNvSpPr/>
          <p:nvPr/>
        </p:nvSpPr>
        <p:spPr>
          <a:xfrm>
            <a:off x="1417320" y="283464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$1M</a:t>
            </a:r>
            <a:endParaRPr lang="en-US" sz="3200" dirty="0"/>
          </a:p>
        </p:txBody>
      </p:sp>
      <p:sp>
        <p:nvSpPr>
          <p:cNvPr id="12" name="Text 9"/>
          <p:cNvSpPr/>
          <p:nvPr/>
        </p:nvSpPr>
        <p:spPr>
          <a:xfrm>
            <a:off x="1417320" y="3337560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mo runway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4297680" y="1783080"/>
            <a:ext cx="443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Use of funds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297680" y="2167128"/>
            <a:ext cx="164592" cy="164592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572000" y="210312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paid acquisition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7315200" y="2103120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$310K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8092440" y="2103120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31%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297680" y="2532888"/>
            <a:ext cx="164592" cy="164592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572000" y="246888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hire (AE)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7315200" y="2468880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$240K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8092440" y="2468880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24%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4297680" y="2898648"/>
            <a:ext cx="164592" cy="164592"/>
          </a:xfrm>
          <a:prstGeom prst="rect">
            <a:avLst/>
          </a:prstGeom>
          <a:solidFill>
            <a:srgbClr val="F4B860"/>
          </a:solidFill>
          <a:ln w="12700">
            <a:solidFill>
              <a:srgbClr val="F4B860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572000" y="283464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Reserves / contingency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7315200" y="2834640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$145K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8092440" y="2834640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14%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4297680" y="3264408"/>
            <a:ext cx="164592" cy="164592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572000" y="32004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/ CSM Lead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7315200" y="3200400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$130K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8092440" y="3200400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4297680" y="3630168"/>
            <a:ext cx="164592" cy="164592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4572000" y="35661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runway, ops, legal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7315200" y="3566160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$100K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8092440" y="3566160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4297680" y="3995928"/>
            <a:ext cx="164592" cy="164592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572000" y="393192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Contractor engineer pool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7315200" y="3931920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$40K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8092440" y="3931920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4%</a:t>
            </a:r>
            <a:endParaRPr lang="en-US" sz="1000" dirty="0"/>
          </a:p>
        </p:txBody>
      </p:sp>
      <p:sp>
        <p:nvSpPr>
          <p:cNvPr id="38" name="Shape 35"/>
          <p:cNvSpPr/>
          <p:nvPr/>
        </p:nvSpPr>
        <p:spPr>
          <a:xfrm>
            <a:off x="4297680" y="4361688"/>
            <a:ext cx="164592" cy="164592"/>
          </a:xfrm>
          <a:prstGeom prst="rect">
            <a:avLst/>
          </a:prstGeom>
          <a:solidFill>
            <a:srgbClr val="5E768D"/>
          </a:solidFill>
          <a:ln w="12700">
            <a:solidFill>
              <a:srgbClr val="5E768D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4572000" y="429768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Pre-PMF infra + AI experimentation</a:t>
            </a:r>
            <a:endParaRPr lang="en-US" sz="1100" dirty="0"/>
          </a:p>
        </p:txBody>
      </p:sp>
      <p:sp>
        <p:nvSpPr>
          <p:cNvPr id="40" name="Text 37"/>
          <p:cNvSpPr/>
          <p:nvPr/>
        </p:nvSpPr>
        <p:spPr>
          <a:xfrm>
            <a:off x="7315200" y="4297680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$35K</a:t>
            </a:r>
            <a:endParaRPr lang="en-US" sz="1100" dirty="0"/>
          </a:p>
        </p:txBody>
      </p:sp>
      <p:sp>
        <p:nvSpPr>
          <p:cNvPr id="41" name="Text 38"/>
          <p:cNvSpPr/>
          <p:nvPr/>
        </p:nvSpPr>
        <p:spPr>
          <a:xfrm>
            <a:off x="8092440" y="4297680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4%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Where this $1M gets us.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into a $4-6M Series A at a $20-30M post in 12-18 months.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1965960"/>
            <a:ext cx="20116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1965960"/>
            <a:ext cx="2011680" cy="73152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13055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MONTH 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246888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640080" y="297180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4008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$1.2K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40080" y="3593592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40080" y="384048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Cash: $1M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0080" y="404164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closes · 3 paying NC partners locked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615184" y="1965960"/>
            <a:ext cx="20116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615184" y="1965960"/>
            <a:ext cx="2011680" cy="73152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98064" y="213055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MONTH 6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798064" y="246888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</a:t>
            </a:r>
            <a:endParaRPr lang="en-US" sz="3600" dirty="0"/>
          </a:p>
        </p:txBody>
      </p:sp>
      <p:sp>
        <p:nvSpPr>
          <p:cNvPr id="23" name="Text 21"/>
          <p:cNvSpPr/>
          <p:nvPr/>
        </p:nvSpPr>
        <p:spPr>
          <a:xfrm>
            <a:off x="2798064" y="297180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798064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$15K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2798064" y="3593592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MRR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98064" y="384048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Cash: $760K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798064" y="404164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Gross-margin breakeven · CSM up to speed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773168" y="1965960"/>
            <a:ext cx="20116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773168" y="1965960"/>
            <a:ext cx="2011680" cy="73152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56048" y="213055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A78B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MONTH 12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956048" y="246888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175</a:t>
            </a:r>
            <a:endParaRPr lang="en-US" sz="3600" dirty="0"/>
          </a:p>
        </p:txBody>
      </p:sp>
      <p:sp>
        <p:nvSpPr>
          <p:cNvPr id="32" name="Text 30"/>
          <p:cNvSpPr/>
          <p:nvPr/>
        </p:nvSpPr>
        <p:spPr>
          <a:xfrm>
            <a:off x="4956048" y="297180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956048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A78B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$52K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956048" y="3593592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MRR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956048" y="384048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Cash: $540K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956048" y="404164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 fundraise opens · $630K ARR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6931152" y="1965960"/>
            <a:ext cx="20116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931152" y="1965960"/>
            <a:ext cx="2011680" cy="73152"/>
          </a:xfrm>
          <a:prstGeom prst="rect">
            <a:avLst/>
          </a:prstGeom>
          <a:solidFill>
            <a:srgbClr val="F4B860"/>
          </a:solidFill>
          <a:ln w="12700">
            <a:solidFill>
              <a:srgbClr val="F4B86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114032" y="213055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4B8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MONTH 18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114032" y="246888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400</a:t>
            </a:r>
            <a:endParaRPr lang="en-US" sz="3600" dirty="0"/>
          </a:p>
        </p:txBody>
      </p:sp>
      <p:sp>
        <p:nvSpPr>
          <p:cNvPr id="41" name="Text 39"/>
          <p:cNvSpPr/>
          <p:nvPr/>
        </p:nvSpPr>
        <p:spPr>
          <a:xfrm>
            <a:off x="7114032" y="297180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7114032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4B8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$125K</a:t>
            </a:r>
            <a:endParaRPr lang="en-US" sz="2000" dirty="0"/>
          </a:p>
        </p:txBody>
      </p:sp>
      <p:sp>
        <p:nvSpPr>
          <p:cNvPr id="43" name="Text 41"/>
          <p:cNvSpPr/>
          <p:nvPr/>
        </p:nvSpPr>
        <p:spPr>
          <a:xfrm>
            <a:off x="7114032" y="3593592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MRR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7114032" y="384048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Cash: $400K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114032" y="404164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 close target · $1.5M ARR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57200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Burn multiple ~1.3–1.7  ·  CAC payback &lt; 12 mo  ·  Gross margin 65-75%  ·  Solo-IC capital efficiency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trusting-bold-fermi/mnt/Pylor/apps/web/public/logo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457200"/>
            <a:ext cx="1280160" cy="128016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457200" y="15544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spc="-100" kern="0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 AI WORKFORCE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457200" y="22402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spc="-100" kern="0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FOR EVERYBODY.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57200" y="315468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five years, the way you start a business will be by hiring Pylor employees on day one.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457200" y="3886200"/>
            <a:ext cx="6400800" cy="27432"/>
          </a:xfrm>
          <a:prstGeom prst="rect">
            <a:avLst/>
          </a:prstGeom>
          <a:solidFill>
            <a:srgbClr val="2A4569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4023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Sunny Jackson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457200" y="43434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Pylor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57200" y="4617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sunny@pylorai.com  ·  pylorai.com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943600" y="4023360"/>
            <a:ext cx="2377440" cy="59436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943600" y="40233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E1D3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$1M SAFE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5943600" y="434340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E1D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$8M post-money cap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 (Validation)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market is being priced.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457200" y="1691640"/>
            <a:ext cx="2011680" cy="1463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1691640"/>
            <a:ext cx="54864" cy="146304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1856232"/>
            <a:ext cx="17373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4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$32M</a:t>
            </a:r>
            <a:endParaRPr lang="en-US" sz="2240" dirty="0"/>
          </a:p>
        </p:txBody>
      </p:sp>
      <p:sp>
        <p:nvSpPr>
          <p:cNvPr id="12" name="Text 10"/>
          <p:cNvSpPr/>
          <p:nvPr/>
        </p:nvSpPr>
        <p:spPr>
          <a:xfrm>
            <a:off x="640080" y="2569464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Beside · EQT, Index, Butterfield · same ICP (US service SMBs)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596896" y="1691640"/>
            <a:ext cx="2011680" cy="1463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596896" y="1691640"/>
            <a:ext cx="54864" cy="146304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79776" y="1856232"/>
            <a:ext cx="17373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4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$86M</a:t>
            </a:r>
            <a:endParaRPr lang="en-US" sz="2240" dirty="0"/>
          </a:p>
        </p:txBody>
      </p:sp>
      <p:sp>
        <p:nvSpPr>
          <p:cNvPr id="16" name="Text 14"/>
          <p:cNvSpPr/>
          <p:nvPr/>
        </p:nvSpPr>
        <p:spPr>
          <a:xfrm>
            <a:off x="2779776" y="2569464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PolyAI · NEA, Khosla · enterprise voice category leader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36592" y="1691640"/>
            <a:ext cx="2011680" cy="1463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36592" y="1691640"/>
            <a:ext cx="54864" cy="14630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19472" y="1856232"/>
            <a:ext cx="17373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40" b="1" dirty="0">
                <a:solidFill>
                  <a:srgbClr val="A78B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$5.5M</a:t>
            </a:r>
            <a:endParaRPr lang="en-US" sz="2240" dirty="0"/>
          </a:p>
        </p:txBody>
      </p:sp>
      <p:sp>
        <p:nvSpPr>
          <p:cNvPr id="20" name="Text 18"/>
          <p:cNvSpPr/>
          <p:nvPr/>
        </p:nvSpPr>
        <p:spPr>
          <a:xfrm>
            <a:off x="4919472" y="2569464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Rime · Unusual · voice infrastructure layer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876288" y="1691640"/>
            <a:ext cx="2011680" cy="1463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876288" y="1691640"/>
            <a:ext cx="54864" cy="1463040"/>
          </a:xfrm>
          <a:prstGeom prst="rect">
            <a:avLst/>
          </a:prstGeom>
          <a:solidFill>
            <a:srgbClr val="F4B860"/>
          </a:solidFill>
          <a:ln w="12700">
            <a:solidFill>
              <a:srgbClr val="F4B86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059168" y="1856232"/>
            <a:ext cx="17373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40" b="1" dirty="0">
                <a:solidFill>
                  <a:srgbClr val="F4B8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$3.6M</a:t>
            </a:r>
            <a:endParaRPr lang="en-US" sz="2240" dirty="0"/>
          </a:p>
        </p:txBody>
      </p:sp>
      <p:sp>
        <p:nvSpPr>
          <p:cNvPr id="24" name="Text 22"/>
          <p:cNvSpPr/>
          <p:nvPr/>
        </p:nvSpPr>
        <p:spPr>
          <a:xfrm>
            <a:off x="7059168" y="2569464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Telli · Cherry Ventures, YC · AI outbound voice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3383280"/>
            <a:ext cx="4114800" cy="1234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7200" y="3383280"/>
            <a:ext cx="54864" cy="123444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34747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Where Pylor sits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77240" y="374904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Staffs the whole business, not just the phone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specialists across the customer journey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packs at consumer-tier prices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Mobile-first owner UX, no CRM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09160" y="3383280"/>
            <a:ext cx="3977640" cy="1234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709160" y="3383280"/>
            <a:ext cx="54864" cy="123444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92040" y="3474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this category prices up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892040" y="3749040"/>
            <a:ext cx="3703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AI is no longer the bet — it's the price of entry. Pylor's bet is surface area: 17 specialists, one owner inbox, vertical packs that compound. Same TAM Beside is hunting; deeper product wedge.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Small business owners are drowning.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 million U.S. SMBs. Every owner is doing five jobs. AI was supposed to help — but most can't use it.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057400"/>
            <a:ext cx="2697480" cy="201168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2057400"/>
            <a:ext cx="54864" cy="201168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221992"/>
            <a:ext cx="2423160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8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50+ hrs</a:t>
            </a:r>
            <a:endParaRPr lang="en-US" sz="3080" dirty="0"/>
          </a:p>
        </p:txBody>
      </p:sp>
      <p:sp>
        <p:nvSpPr>
          <p:cNvPr id="13" name="Text 11"/>
          <p:cNvSpPr/>
          <p:nvPr/>
        </p:nvSpPr>
        <p:spPr>
          <a:xfrm>
            <a:off x="640080" y="3264408"/>
            <a:ext cx="242316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week for a small-business owner. Most are also their own receptionist, salesperson, and bookkeeper.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319272" y="2057400"/>
            <a:ext cx="2697480" cy="201168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319272" y="2057400"/>
            <a:ext cx="54864" cy="201168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502152" y="2221992"/>
            <a:ext cx="2423160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8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$200B+</a:t>
            </a:r>
            <a:endParaRPr lang="en-US" sz="3080" dirty="0"/>
          </a:p>
        </p:txBody>
      </p:sp>
      <p:sp>
        <p:nvSpPr>
          <p:cNvPr id="17" name="Text 15"/>
          <p:cNvSpPr/>
          <p:nvPr/>
        </p:nvSpPr>
        <p:spPr>
          <a:xfrm>
            <a:off x="3502152" y="3264408"/>
            <a:ext cx="242316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annually by U.S. SMBs on outsourced labor — answering services, schedulers, marketers, bookkeepers.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81344" y="2057400"/>
            <a:ext cx="2697480" cy="201168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81344" y="2057400"/>
            <a:ext cx="54864" cy="201168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64224" y="2221992"/>
            <a:ext cx="2423160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8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80%</a:t>
            </a:r>
            <a:endParaRPr lang="en-US" sz="3080" dirty="0"/>
          </a:p>
        </p:txBody>
      </p:sp>
      <p:sp>
        <p:nvSpPr>
          <p:cNvPr id="21" name="Text 19"/>
          <p:cNvSpPr/>
          <p:nvPr/>
        </p:nvSpPr>
        <p:spPr>
          <a:xfrm>
            <a:off x="6364224" y="3264408"/>
            <a:ext cx="242316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SMB owners say they should use AI but don't have time to learn the tools or stitch them together.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4251960"/>
            <a:ext cx="8229600" cy="502920"/>
          </a:xfrm>
          <a:prstGeom prst="rect">
            <a:avLst/>
          </a:prstGeom>
          <a:solidFill>
            <a:srgbClr val="1B304A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" y="4251960"/>
            <a:ext cx="54864" cy="50292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4251960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AI is a toolbox, not a workforce. The owner still has to be the operator.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Pylor is 17 AI employees. Not another AI tool.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text or call your employee. You say "follow up with Mrs. Garcia." It happens.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011680"/>
            <a:ext cx="20116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2011680"/>
            <a:ext cx="2011680" cy="73152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" y="2176272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Front Office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21792" y="2514600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— Receptionist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Casey — Lead Intake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Jordan — Assistant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Remi — Recall Specialist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615184" y="2011680"/>
            <a:ext cx="20116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615184" y="2011680"/>
            <a:ext cx="2011680" cy="73152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79776" y="2176272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779776" y="2514600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Riley — Sales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Morgan — Bookkeeper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Drew — Collections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Sloane — Fundraising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73168" y="2011680"/>
            <a:ext cx="20116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73168" y="2011680"/>
            <a:ext cx="2011680" cy="73152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37760" y="2176272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78B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Growth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937760" y="2514600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Avery — Social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Quinn — Marketing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Reese — Content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Parker — SEO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931152" y="2011680"/>
            <a:ext cx="20116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931152" y="2011680"/>
            <a:ext cx="2011680" cy="73152"/>
          </a:xfrm>
          <a:prstGeom prst="rect">
            <a:avLst/>
          </a:prstGeom>
          <a:solidFill>
            <a:srgbClr val="F4B860"/>
          </a:solidFill>
          <a:ln w="12700">
            <a:solidFill>
              <a:srgbClr val="F4B86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095744" y="2176272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B8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Operations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095744" y="2514600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 — Scheduler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Sage — HR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Taylor — Ops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Jamie — Support</a:t>
            </a:r>
            <a:endParaRPr lang="en-US" sz="11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Blake — Field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57200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employee is grounded in your business — your customers, your hours, your brand voice, your tools.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is creating the next 100 million entrepreneurs.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 layoffs are pushing people to build for themselves. AI collapsed the cost of starting to near zero.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011680"/>
            <a:ext cx="2697480" cy="178308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2011680"/>
            <a:ext cx="54864" cy="178308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176272"/>
            <a:ext cx="2423160" cy="9806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3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8M+</a:t>
            </a:r>
            <a:endParaRPr lang="en-US" sz="2730" dirty="0"/>
          </a:p>
        </p:txBody>
      </p:sp>
      <p:sp>
        <p:nvSpPr>
          <p:cNvPr id="13" name="Text 11"/>
          <p:cNvSpPr/>
          <p:nvPr/>
        </p:nvSpPr>
        <p:spPr>
          <a:xfrm>
            <a:off x="640080" y="3081528"/>
            <a:ext cx="2423160" cy="6240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Jobs displaced or transformed by AI annually by 2030 (McKinsey range).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319272" y="2011680"/>
            <a:ext cx="2697480" cy="178308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319272" y="2011680"/>
            <a:ext cx="54864" cy="178308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502152" y="2176272"/>
            <a:ext cx="2423160" cy="9806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3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30M</a:t>
            </a:r>
            <a:endParaRPr lang="en-US" sz="2730" dirty="0"/>
          </a:p>
        </p:txBody>
      </p:sp>
      <p:sp>
        <p:nvSpPr>
          <p:cNvPr id="17" name="Text 15"/>
          <p:cNvSpPr/>
          <p:nvPr/>
        </p:nvSpPr>
        <p:spPr>
          <a:xfrm>
            <a:off x="3502152" y="3081528"/>
            <a:ext cx="2423160" cy="6240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Americans who plan to start a business in the next 3 years (Pew, NFIB).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81344" y="2011680"/>
            <a:ext cx="2697480" cy="178308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81344" y="2011680"/>
            <a:ext cx="54864" cy="178308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64224" y="2176272"/>
            <a:ext cx="2423160" cy="9806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3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~$0</a:t>
            </a:r>
            <a:endParaRPr lang="en-US" sz="2730" dirty="0"/>
          </a:p>
        </p:txBody>
      </p:sp>
      <p:sp>
        <p:nvSpPr>
          <p:cNvPr id="21" name="Text 19"/>
          <p:cNvSpPr/>
          <p:nvPr/>
        </p:nvSpPr>
        <p:spPr>
          <a:xfrm>
            <a:off x="6364224" y="3081528"/>
            <a:ext cx="2423160" cy="6240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to start a business once AI does the work of a 5-person team.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4069080"/>
            <a:ext cx="8229600" cy="685800"/>
          </a:xfrm>
          <a:prstGeom prst="rect">
            <a:avLst/>
          </a:prstGeom>
          <a:solidFill>
            <a:srgbClr val="1B304A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" y="4069080"/>
            <a:ext cx="54864" cy="68580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5800" y="4069080"/>
            <a:ext cx="7863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The next decade needs an operating system for solo and tiny-team founders. </a:t>
            </a:r>
            <a:pPr indent="0" marL="0">
              <a:buNone/>
            </a:pPr>
            <a:r>
              <a:rPr lang="en-US" sz="1400" b="1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is that OS.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PRODUCT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 on iOS, Android, and web. Real revenue.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doesn't just respond. It produces work — calls answered, invoices drafted, campaigns launched.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1874520"/>
            <a:ext cx="4069080" cy="1207008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85800" y="2103120"/>
            <a:ext cx="502920" cy="502920"/>
          </a:xfrm>
          <a:prstGeom prst="ellipse">
            <a:avLst/>
          </a:prstGeom>
          <a:solidFill>
            <a:srgbClr val="3798DC">
              <a:alpha val="20000"/>
            </a:srgbClr>
          </a:solidFill>
          <a:ln w="12700">
            <a:solidFill>
              <a:srgbClr val="3798DC"/>
            </a:solidFill>
            <a:prstDash val="solid"/>
          </a:ln>
        </p:spPr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" y="2203704"/>
            <a:ext cx="301752" cy="301752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353312" y="207568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Voice Receptionist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1353312" y="23774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answers in &lt;1 ring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685800" y="2743200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Inbound + outbound calls, real-time transcript, auto-creates calendar events. Caller ID grounded against your customer database.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617720" y="1874520"/>
            <a:ext cx="4069080" cy="1207008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4846320" y="2103120"/>
            <a:ext cx="502920" cy="502920"/>
          </a:xfrm>
          <a:prstGeom prst="ellipse">
            <a:avLst/>
          </a:prstGeom>
          <a:solidFill>
            <a:srgbClr val="3798DC">
              <a:alpha val="20000"/>
            </a:srgbClr>
          </a:solidFill>
          <a:ln w="12700">
            <a:solidFill>
              <a:srgbClr val="3798DC"/>
            </a:solidFill>
            <a:prstDash val="solid"/>
          </a:ln>
        </p:spPr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6904" y="2203704"/>
            <a:ext cx="301752" cy="301752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5513832" y="207568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Today Action Feed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5513832" y="23774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employee outcome in one place</a:t>
            </a:r>
            <a:endParaRPr lang="en-US" sz="1000" dirty="0"/>
          </a:p>
        </p:txBody>
      </p:sp>
      <p:sp>
        <p:nvSpPr>
          <p:cNvPr id="21" name="Text 17"/>
          <p:cNvSpPr/>
          <p:nvPr/>
        </p:nvSpPr>
        <p:spPr>
          <a:xfrm>
            <a:off x="4846320" y="2743200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Curated feed of bookings, leads, messages, invoices — with a one-line AI summary per row. Owner reads in 90 seconds.</a:t>
            </a:r>
            <a:endParaRPr lang="en-US" sz="1100" dirty="0"/>
          </a:p>
        </p:txBody>
      </p:sp>
      <p:sp>
        <p:nvSpPr>
          <p:cNvPr id="22" name="Shape 18"/>
          <p:cNvSpPr/>
          <p:nvPr/>
        </p:nvSpPr>
        <p:spPr>
          <a:xfrm>
            <a:off x="457200" y="3227832"/>
            <a:ext cx="4069080" cy="1207008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23" name="Shape 19"/>
          <p:cNvSpPr/>
          <p:nvPr/>
        </p:nvSpPr>
        <p:spPr>
          <a:xfrm>
            <a:off x="685800" y="3456432"/>
            <a:ext cx="502920" cy="502920"/>
          </a:xfrm>
          <a:prstGeom prst="ellipse">
            <a:avLst/>
          </a:prstGeom>
          <a:solidFill>
            <a:srgbClr val="3798DC">
              <a:alpha val="20000"/>
            </a:srgbClr>
          </a:solidFill>
          <a:ln w="12700">
            <a:solidFill>
              <a:srgbClr val="3798DC"/>
            </a:solidFill>
            <a:prstDash val="solid"/>
          </a:ln>
        </p:spPr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" y="3557016"/>
            <a:ext cx="301752" cy="301752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353312" y="34290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Invoice Draft Queue</a:t>
            </a:r>
            <a:endParaRPr lang="en-US" sz="1400" dirty="0"/>
          </a:p>
        </p:txBody>
      </p:sp>
      <p:sp>
        <p:nvSpPr>
          <p:cNvPr id="26" name="Text 21"/>
          <p:cNvSpPr/>
          <p:nvPr/>
        </p:nvSpPr>
        <p:spPr>
          <a:xfrm>
            <a:off x="1353312" y="373075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Morgan drafts. Owner approves.</a:t>
            </a:r>
            <a:endParaRPr lang="en-US" sz="1000" dirty="0"/>
          </a:p>
        </p:txBody>
      </p:sp>
      <p:sp>
        <p:nvSpPr>
          <p:cNvPr id="27" name="Text 22"/>
          <p:cNvSpPr/>
          <p:nvPr/>
        </p:nvSpPr>
        <p:spPr>
          <a:xfrm>
            <a:off x="685800" y="4096512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Bookkeeper drafts invoices from completed jobs. PDF + Stripe paths. Owner clicks one button to send.</a:t>
            </a:r>
            <a:endParaRPr lang="en-US" sz="1100" dirty="0"/>
          </a:p>
        </p:txBody>
      </p:sp>
      <p:sp>
        <p:nvSpPr>
          <p:cNvPr id="28" name="Shape 23"/>
          <p:cNvSpPr/>
          <p:nvPr/>
        </p:nvSpPr>
        <p:spPr>
          <a:xfrm>
            <a:off x="4617720" y="3227832"/>
            <a:ext cx="4069080" cy="1207008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4846320" y="3456432"/>
            <a:ext cx="502920" cy="502920"/>
          </a:xfrm>
          <a:prstGeom prst="ellipse">
            <a:avLst/>
          </a:prstGeom>
          <a:solidFill>
            <a:srgbClr val="3798DC">
              <a:alpha val="20000"/>
            </a:srgbClr>
          </a:solidFill>
          <a:ln w="12700">
            <a:solidFill>
              <a:srgbClr val="3798DC"/>
            </a:solidFill>
            <a:prstDash val="solid"/>
          </a:ln>
        </p:spPr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6904" y="3557016"/>
            <a:ext cx="301752" cy="301752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5513832" y="34290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Viral Inspiration Feed</a:t>
            </a:r>
            <a:endParaRPr lang="en-US" sz="1400" dirty="0"/>
          </a:p>
        </p:txBody>
      </p:sp>
      <p:sp>
        <p:nvSpPr>
          <p:cNvPr id="32" name="Text 26"/>
          <p:cNvSpPr/>
          <p:nvPr/>
        </p:nvSpPr>
        <p:spPr>
          <a:xfrm>
            <a:off x="5513832" y="373075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Avery distills top TikToks</a:t>
            </a:r>
            <a:endParaRPr lang="en-US" sz="1000" dirty="0"/>
          </a:p>
        </p:txBody>
      </p:sp>
      <p:sp>
        <p:nvSpPr>
          <p:cNvPr id="33" name="Text 27"/>
          <p:cNvSpPr/>
          <p:nvPr/>
        </p:nvSpPr>
        <p:spPr>
          <a:xfrm>
            <a:off x="4846320" y="4096512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Avery scrapes top-performing #medspa TikToks and distills replicable shoot scripts. Owner taps "Make this" to pre-fill a draft. Closes the loop: generate → analyze → better generate.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What's true today.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457200" y="1691640"/>
            <a:ext cx="2011680" cy="1463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1691640"/>
            <a:ext cx="54864" cy="146304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1856232"/>
            <a:ext cx="17373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4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17</a:t>
            </a:r>
            <a:endParaRPr lang="en-US" sz="2240" dirty="0"/>
          </a:p>
        </p:txBody>
      </p:sp>
      <p:sp>
        <p:nvSpPr>
          <p:cNvPr id="12" name="Text 10"/>
          <p:cNvSpPr/>
          <p:nvPr/>
        </p:nvSpPr>
        <p:spPr>
          <a:xfrm>
            <a:off x="640080" y="2569464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employees shipped in production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596896" y="1691640"/>
            <a:ext cx="2011680" cy="1463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596896" y="1691640"/>
            <a:ext cx="54864" cy="146304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79776" y="1856232"/>
            <a:ext cx="17373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4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240" dirty="0"/>
          </a:p>
        </p:txBody>
      </p:sp>
      <p:sp>
        <p:nvSpPr>
          <p:cNvPr id="16" name="Text 14"/>
          <p:cNvSpPr/>
          <p:nvPr/>
        </p:nvSpPr>
        <p:spPr>
          <a:xfrm>
            <a:off x="2779776" y="2569464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Platforms live: iOS, Android, Web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36592" y="1691640"/>
            <a:ext cx="2011680" cy="1463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36592" y="1691640"/>
            <a:ext cx="54864" cy="14630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19472" y="1856232"/>
            <a:ext cx="17373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40" b="1" dirty="0">
                <a:solidFill>
                  <a:srgbClr val="A78B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30+</a:t>
            </a:r>
            <a:endParaRPr lang="en-US" sz="2240" dirty="0"/>
          </a:p>
        </p:txBody>
      </p:sp>
      <p:sp>
        <p:nvSpPr>
          <p:cNvPr id="20" name="Text 18"/>
          <p:cNvSpPr/>
          <p:nvPr/>
        </p:nvSpPr>
        <p:spPr>
          <a:xfrm>
            <a:off x="4919472" y="2569464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Third-party integrations wired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876288" y="1691640"/>
            <a:ext cx="2011680" cy="14630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876288" y="1691640"/>
            <a:ext cx="54864" cy="1463040"/>
          </a:xfrm>
          <a:prstGeom prst="rect">
            <a:avLst/>
          </a:prstGeom>
          <a:solidFill>
            <a:srgbClr val="F4B860"/>
          </a:solidFill>
          <a:ln w="12700">
            <a:solidFill>
              <a:srgbClr val="F4B86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059168" y="1856232"/>
            <a:ext cx="17373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40" b="1" dirty="0">
                <a:solidFill>
                  <a:srgbClr val="F4B8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3→25</a:t>
            </a:r>
            <a:endParaRPr lang="en-US" sz="2240" dirty="0"/>
          </a:p>
        </p:txBody>
      </p:sp>
      <p:sp>
        <p:nvSpPr>
          <p:cNvPr id="24" name="Text 22"/>
          <p:cNvSpPr/>
          <p:nvPr/>
        </p:nvSpPr>
        <p:spPr>
          <a:xfrm>
            <a:off x="7059168" y="2569464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customers · 90-day target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3383280"/>
            <a:ext cx="4114800" cy="1234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7200" y="3383280"/>
            <a:ext cx="54864" cy="123444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34747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Recent milestones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77240" y="374904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 LLC formed, EIN issued (Apr 2026)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iOS + Android shipped to App Store / Play Store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YC S26 in · decision Jun 5 · 28 more VC apps drafted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paying NC partners: healthcare, woodwork, law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09160" y="3383280"/>
            <a:ext cx="3977640" cy="1234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709160" y="3383280"/>
            <a:ext cx="54864" cy="123444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92040" y="3474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Integrations live in production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892040" y="3749040"/>
            <a:ext cx="3703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· Twilio · Vapi · Anthropic · OpenAI · GA4 · Google Calendar · Google Places · Outlook · SendGrid · Resend · Apollo · NeverBounce · Serper · SEMrush · Meta · TikTok · X · LinkedIn · Slack · DocuSign · Sandata · HHA · and more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MARKET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$400B market. We start with the underserved 33M.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SMB software + outsourced labor. Wedge: U.S. service businesses.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005840" y="1920240"/>
            <a:ext cx="2926080" cy="2926080"/>
          </a:xfrm>
          <a:prstGeom prst="ellipse">
            <a:avLst/>
          </a:prstGeom>
          <a:solidFill>
            <a:srgbClr val="3798DC">
              <a:alpha val="20000"/>
            </a:srgbClr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463040" y="2377440"/>
            <a:ext cx="2011680" cy="2011680"/>
          </a:xfrm>
          <a:prstGeom prst="ellipse">
            <a:avLst/>
          </a:prstGeom>
          <a:solidFill>
            <a:srgbClr val="3798DC">
              <a:alpha val="40000"/>
            </a:srgbClr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965960" y="2880360"/>
            <a:ext cx="1005840" cy="1005840"/>
          </a:xfrm>
          <a:prstGeom prst="ellipse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65960" y="315468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E1D3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SOM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920240"/>
            <a:ext cx="4023360" cy="91440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63440" y="1920240"/>
            <a:ext cx="54864" cy="91440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46320" y="2048256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TAM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669280" y="1993392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$400B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846320" y="23774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SMB software + outsourced labor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663440" y="2880360"/>
            <a:ext cx="4023360" cy="91440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63440" y="2880360"/>
            <a:ext cx="54864" cy="91440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3008376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78B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SAM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669280" y="2953512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$80B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846320" y="333756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high-margin service businesses (med spas, dental, vet, law, realtors, wedding, concierge med, salons)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63440" y="3840480"/>
            <a:ext cx="4023360" cy="91440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63440" y="3840480"/>
            <a:ext cx="54864" cy="914400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3968496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SOM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669280" y="3913632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$2B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4846320" y="42976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1% of SAM in 5 yrs · ~600K customers @ ~$300 ARPU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$299 swaps a $1.2-1.8K stack. Net-new spend ≈ $0.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replace 5-10 disconnected tools with one Pylor subscription. 30-day money-back guarantee.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1965960"/>
            <a:ext cx="4572000" cy="795528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" y="205740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Starter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21792" y="2350008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owner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560320" y="2057400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$99</a:t>
            </a:r>
            <a:pPr indent="0" marL="0">
              <a:buNone/>
            </a:pPr>
            <a:r>
              <a:rPr lang="en-US" sz="11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/mo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4114800" y="2212848"/>
            <a:ext cx="868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54% margin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2852928"/>
            <a:ext cx="4572000" cy="795528"/>
          </a:xfrm>
          <a:prstGeom prst="rect">
            <a:avLst/>
          </a:prstGeom>
          <a:solidFill>
            <a:srgbClr val="1B304A"/>
          </a:solidFill>
          <a:ln w="25400">
            <a:solidFill>
              <a:srgbClr val="5DD0B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" y="2944368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Growth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21792" y="3236976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Swaps existing $1.2-1.8K stack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560320" y="2944368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$299</a:t>
            </a:r>
            <a:pPr indent="0" marL="0">
              <a:buNone/>
            </a:pPr>
            <a:r>
              <a:rPr lang="en-US" sz="11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/mo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114800" y="3099816"/>
            <a:ext cx="868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50% margin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3739896"/>
            <a:ext cx="4572000" cy="795528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1792" y="3831336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21792" y="4123944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5+ employees, multi-location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560320" y="3831336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$799</a:t>
            </a:r>
            <a:pPr indent="0" marL="0">
              <a:buNone/>
            </a:pPr>
            <a:r>
              <a:rPr lang="en-US" sz="11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/mo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4114800" y="3986784"/>
            <a:ext cx="868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52% margin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212080" y="1965960"/>
            <a:ext cx="3474720" cy="269748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212080" y="1965960"/>
            <a:ext cx="54864" cy="2697480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94960" y="207568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Unit economics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40680" y="24688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 (typical fill)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589520" y="246888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65–75%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40680" y="28803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 payback target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589520" y="288036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&lt; 12 mo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440680" y="32918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 / CAC target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589520" y="32918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3:1+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440680" y="37033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Blended ARPU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7589520" y="370332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~$300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440680" y="41148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 self-funds at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7589520" y="41148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~75 customers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457200" y="46908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paying customer is gross-margin profitable from day one — even at 100% allowance fill.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1D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36576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0"/>
            <a:ext cx="4572000" cy="36576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52840"/>
          </a:solidFill>
          <a:ln w="12700">
            <a:solidFill>
              <a:srgbClr val="1528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  ·   pylorai.com   ·   Confidential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0" y="4869180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E76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320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MARKET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Community-led to start. Self-serve at scale.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Med-spa beachhead in Charlotte. PitchBreakfast. Then SF + paid + vertical packs.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1965960"/>
            <a:ext cx="26974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1965960"/>
            <a:ext cx="2697480" cy="73152"/>
          </a:xfrm>
          <a:prstGeom prst="rect">
            <a:avLst/>
          </a:prstGeom>
          <a:solidFill>
            <a:srgbClr val="3798DC"/>
          </a:solidFill>
          <a:ln w="12700">
            <a:solidFill>
              <a:srgbClr val="3798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1488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798D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NOW · MO 0-3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" y="24231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Founder-led GTM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40080" y="280720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98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3 → 25 customers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310896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Med-spa beachhead: 100-spa Charlotte list, on-site demo, intake auto-fill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Pylor calls leads using Pylor itself (dogfood the campaign engine)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PitchBreakfast + Charlotte angel community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319272" y="1965960"/>
            <a:ext cx="26974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319272" y="1965960"/>
            <a:ext cx="2697480" cy="73152"/>
          </a:xfrm>
          <a:prstGeom prst="rect">
            <a:avLst/>
          </a:prstGeom>
          <a:solidFill>
            <a:srgbClr val="5DD0BD"/>
          </a:solidFill>
          <a:ln w="12700">
            <a:solidFill>
              <a:srgbClr val="5DD0B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502152" y="21488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5DD0B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Q3-Q4 '26 · MO 4-9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502152" y="24231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Repeatable engine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502152" y="280720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DD0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25 → 200 customers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502152" y="310896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AE hired (med-spa / SMB SaaS background) + dedicated CSM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ads on Meta &amp; TikTok at $8-10K/mo, scaling with CAC data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Avery's Viral Inspiration Feed compounds output, 2 vids/day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81344" y="1965960"/>
            <a:ext cx="2697480" cy="2377440"/>
          </a:xfrm>
          <a:prstGeom prst="rect">
            <a:avLst/>
          </a:prstGeom>
          <a:solidFill>
            <a:srgbClr val="152840"/>
          </a:solidFill>
          <a:ln w="12700">
            <a:solidFill>
              <a:srgbClr val="2A4569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4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81344" y="1965960"/>
            <a:ext cx="2697480" cy="73152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64224" y="21488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78B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2027 · MO 10-18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364224" y="24231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7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Scale + Series A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364224" y="280720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200 → 1,500 customers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364224" y="310896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SF founders-house move at $10K MRR trigger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packs: dental → realtors → wedding → vet → law → concierge med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D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 on $630K-$1.5M ARR with proven CAC playbook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Pylor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Pylor — AI Workforce for Everybody</dc:title>
  <dc:subject>PptxGenJS Presentation</dc:subject>
  <dc:creator>Sunny Jackson</dc:creator>
  <cp:lastModifiedBy>Sunny Jackson</cp:lastModifiedBy>
  <cp:revision>1</cp:revision>
  <dcterms:created xsi:type="dcterms:W3CDTF">2026-05-03T01:34:33Z</dcterms:created>
  <dcterms:modified xsi:type="dcterms:W3CDTF">2026-05-03T01:34:33Z</dcterms:modified>
</cp:coreProperties>
</file>